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108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customXml" Target="../customXml/item4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38C55-5C1A-4CC3-9F36-DB2CE21A65EC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32BB2-CC31-431E-BDAA-378EBEE81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6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72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3F6CF-073A-4B4F-A2B7-08B9C7DBCB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17226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98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2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46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1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6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167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75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buNone/>
              <a:defRPr sz="1167">
                <a:latin typeface="+mn-lt"/>
              </a:defRPr>
            </a:lvl2pPr>
            <a:lvl3pPr marL="896533" indent="0">
              <a:buNone/>
              <a:defRPr sz="1167">
                <a:latin typeface="+mn-lt"/>
              </a:defRPr>
            </a:lvl3pPr>
            <a:lvl4pPr marL="1344800" indent="0">
              <a:buNone/>
              <a:defRPr sz="1167">
                <a:latin typeface="+mn-lt"/>
              </a:defRPr>
            </a:lvl4pPr>
            <a:lvl5pPr marL="1793067" indent="0">
              <a:buNone/>
              <a:defRPr sz="1167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8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290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7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353" b="1">
                <a:latin typeface="+mj-lt"/>
              </a:defRPr>
            </a:lvl1pPr>
            <a:lvl2pPr marL="448267" indent="0">
              <a:buNone/>
              <a:defRPr sz="1961" b="1"/>
            </a:lvl2pPr>
            <a:lvl3pPr marL="896533" indent="0">
              <a:buNone/>
              <a:defRPr sz="1765" b="1"/>
            </a:lvl3pPr>
            <a:lvl4pPr marL="1344800" indent="0">
              <a:buNone/>
              <a:defRPr sz="1569" b="1"/>
            </a:lvl4pPr>
            <a:lvl5pPr marL="1793067" indent="0">
              <a:buNone/>
              <a:defRPr sz="1569" b="1"/>
            </a:lvl5pPr>
            <a:lvl6pPr marL="2241334" indent="0">
              <a:buNone/>
              <a:defRPr sz="1569" b="1"/>
            </a:lvl6pPr>
            <a:lvl7pPr marL="2689600" indent="0">
              <a:buNone/>
              <a:defRPr sz="1569" b="1"/>
            </a:lvl7pPr>
            <a:lvl8pPr marL="3137867" indent="0">
              <a:buNone/>
              <a:defRPr sz="1569" b="1"/>
            </a:lvl8pPr>
            <a:lvl9pPr marL="3586133" indent="0">
              <a:buNone/>
              <a:defRPr sz="156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04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34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3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765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2" dirty="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4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4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1961"/>
            </a:lvl2pPr>
            <a:lvl3pPr marL="896533" indent="0" algn="ctr">
              <a:buNone/>
              <a:defRPr sz="1765"/>
            </a:lvl3pPr>
            <a:lvl4pPr marL="1344800" indent="0" algn="ctr">
              <a:buNone/>
              <a:defRPr sz="1569"/>
            </a:lvl4pPr>
            <a:lvl5pPr marL="1793067" indent="0" algn="ctr">
              <a:buNone/>
              <a:defRPr sz="1569"/>
            </a:lvl5pPr>
            <a:lvl6pPr marL="2241334" indent="0" algn="ctr">
              <a:buNone/>
              <a:defRPr sz="1569"/>
            </a:lvl6pPr>
            <a:lvl7pPr marL="2689600" indent="0" algn="ctr">
              <a:buNone/>
              <a:defRPr sz="1569"/>
            </a:lvl7pPr>
            <a:lvl8pPr marL="3137867" indent="0" algn="ctr">
              <a:buNone/>
              <a:defRPr sz="1569"/>
            </a:lvl8pPr>
            <a:lvl9pPr marL="3586133" indent="0" algn="ctr">
              <a:buNone/>
              <a:defRPr sz="156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36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8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54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49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3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37">
                <a:latin typeface="Segoe UI" panose="020B0502040204020203" pitchFamily="34" charset="0"/>
              </a:defRPr>
            </a:lvl1pPr>
            <a:lvl2pPr marL="448267" indent="0">
              <a:buNone/>
              <a:defRPr sz="2745"/>
            </a:lvl2pPr>
            <a:lvl3pPr marL="896533" indent="0">
              <a:buNone/>
              <a:defRPr sz="2353"/>
            </a:lvl3pPr>
            <a:lvl4pPr marL="1344800" indent="0">
              <a:buNone/>
              <a:defRPr sz="1961"/>
            </a:lvl4pPr>
            <a:lvl5pPr marL="1793067" indent="0">
              <a:buNone/>
              <a:defRPr sz="1961"/>
            </a:lvl5pPr>
            <a:lvl6pPr marL="2241334" indent="0">
              <a:buNone/>
              <a:defRPr sz="1961"/>
            </a:lvl6pPr>
            <a:lvl7pPr marL="2689600" indent="0">
              <a:buNone/>
              <a:defRPr sz="1961"/>
            </a:lvl7pPr>
            <a:lvl8pPr marL="3137867" indent="0">
              <a:buNone/>
              <a:defRPr sz="1961"/>
            </a:lvl8pPr>
            <a:lvl9pPr marL="3586133" indent="0">
              <a:buNone/>
              <a:defRPr sz="1961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569">
                <a:latin typeface="Segoe UI" panose="020B0502040204020203" pitchFamily="34" charset="0"/>
              </a:defRPr>
            </a:lvl1pPr>
            <a:lvl2pPr marL="448267" indent="0">
              <a:buNone/>
              <a:defRPr sz="1372"/>
            </a:lvl2pPr>
            <a:lvl3pPr marL="896533" indent="0">
              <a:buNone/>
              <a:defRPr sz="1177"/>
            </a:lvl3pPr>
            <a:lvl4pPr marL="1344800" indent="0">
              <a:buNone/>
              <a:defRPr sz="981"/>
            </a:lvl4pPr>
            <a:lvl5pPr marL="1793067" indent="0">
              <a:buNone/>
              <a:defRPr sz="981"/>
            </a:lvl5pPr>
            <a:lvl6pPr marL="2241334" indent="0">
              <a:buNone/>
              <a:defRPr sz="981"/>
            </a:lvl6pPr>
            <a:lvl7pPr marL="2689600" indent="0">
              <a:buNone/>
              <a:defRPr sz="981"/>
            </a:lvl7pPr>
            <a:lvl8pPr marL="3137867" indent="0">
              <a:buNone/>
              <a:defRPr sz="981"/>
            </a:lvl8pPr>
            <a:lvl9pPr marL="3586133" indent="0">
              <a:buNone/>
              <a:defRPr sz="98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39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5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9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0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9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353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3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83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353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1961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295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6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7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8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569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372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Chevron Credit Union – Development Team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508DA-8460-4788-8000-47A2BE6DA870}"/>
              </a:ext>
            </a:extLst>
          </p:cNvPr>
          <p:cNvSpPr/>
          <p:nvPr/>
        </p:nvSpPr>
        <p:spPr>
          <a:xfrm>
            <a:off x="281610" y="1259279"/>
            <a:ext cx="6558248" cy="2811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76845"/>
            <a:r>
              <a:rPr lang="en-US" sz="2667" b="1" dirty="0">
                <a:solidFill>
                  <a:srgbClr val="0096A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Project-Based Work</a:t>
            </a:r>
            <a:endParaRPr lang="en-US" sz="1667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39" indent="-285739" defTabSz="97684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 initially partnered with Chevron FCU to implement Salesforce Communities and create a secure messaging portal with customized look and feel, &amp; Single Sign-On integration to their Online Banking platform. </a:t>
            </a:r>
          </a:p>
          <a:p>
            <a:pPr marL="285739" indent="-285739" defTabSz="97684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 performed the entire conversion of CFCU’s Salesforce environment from their Classic solutions to the Lightning Experience.</a:t>
            </a:r>
          </a:p>
          <a:p>
            <a:pPr marL="285739" indent="-285739" defTabSz="97684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 developed a full integration between CFCU’s CTI/Telephony infrastructure and Salesforce to provide an automated score carding system that authenticates members over the phone before they reach call center representatives.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B8D749-E865-424A-82D2-9FF1303E1465}"/>
              </a:ext>
            </a:extLst>
          </p:cNvPr>
          <p:cNvGrpSpPr>
            <a:grpSpLocks noChangeAspect="1"/>
          </p:cNvGrpSpPr>
          <p:nvPr/>
        </p:nvGrpSpPr>
        <p:grpSpPr>
          <a:xfrm>
            <a:off x="7441197" y="3023931"/>
            <a:ext cx="4261107" cy="3637674"/>
            <a:chOff x="4769682" y="2752091"/>
            <a:chExt cx="5135034" cy="4383739"/>
          </a:xfrm>
        </p:grpSpPr>
        <p:pic>
          <p:nvPicPr>
            <p:cNvPr id="18" name="Picture 17" descr="quintiles_imac.png">
              <a:extLst>
                <a:ext uri="{FF2B5EF4-FFF2-40B4-BE49-F238E27FC236}">
                  <a16:creationId xmlns:a16="http://schemas.microsoft.com/office/drawing/2014/main" id="{AB64787D-E657-4152-A13B-A01F038EE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62" r="16115"/>
            <a:stretch/>
          </p:blipFill>
          <p:spPr>
            <a:xfrm>
              <a:off x="4769682" y="2752091"/>
              <a:ext cx="5135034" cy="438373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A265B59-3430-40DD-A521-EBF0980B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6596" y="3173431"/>
              <a:ext cx="4502380" cy="26340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0" name="Picture 2" descr="Image result for chevron federal credit union">
            <a:extLst>
              <a:ext uri="{FF2B5EF4-FFF2-40B4-BE49-F238E27FC236}">
                <a16:creationId xmlns:a16="http://schemas.microsoft.com/office/drawing/2014/main" id="{0B1B29CD-2641-4B38-ABAB-48A97D7A4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b="24967"/>
          <a:stretch/>
        </p:blipFill>
        <p:spPr bwMode="auto">
          <a:xfrm>
            <a:off x="7712473" y="1298634"/>
            <a:ext cx="2964367" cy="8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F2B66-DDE5-4864-A22D-CB25B97C1045}"/>
              </a:ext>
            </a:extLst>
          </p:cNvPr>
          <p:cNvSpPr txBox="1"/>
          <p:nvPr/>
        </p:nvSpPr>
        <p:spPr>
          <a:xfrm>
            <a:off x="281610" y="3995174"/>
            <a:ext cx="6775963" cy="2118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6845"/>
            <a:r>
              <a:rPr lang="en-US" sz="2667" b="1" dirty="0">
                <a:solidFill>
                  <a:srgbClr val="0096A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Ongoing Managed Service Partnership</a:t>
            </a:r>
            <a:endParaRPr lang="en-US" sz="1667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38115" indent="-238115" defTabSz="97684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Flexible team of 8-14 resources including Developers, Architects, Project Managers, Business Analysts</a:t>
            </a:r>
          </a:p>
          <a:p>
            <a:pPr marL="238115" indent="-238115" defTabSz="97684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Mix of resources on site with client, and remote from Affirma HQ and India</a:t>
            </a:r>
          </a:p>
          <a:p>
            <a:pPr marL="238115" indent="-238115" defTabSz="97684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project management processes and platforms </a:t>
            </a:r>
          </a:p>
          <a:p>
            <a:pPr marL="238115" indent="-238115" defTabSz="97684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augmentation of Application Architecture Design, Development Operations and support for Salesforce &amp; integrated platforms across multiple client business groups.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812A6-DB6A-4F09-9F8D-5C1391DE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76845"/>
            <a:fld id="{49A40DB5-B054-4B52-B27D-446721D6CC27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76845"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643CE-2A71-4F6E-A5AF-65F7DA46CB6A}"/>
              </a:ext>
            </a:extLst>
          </p:cNvPr>
          <p:cNvSpPr txBox="1"/>
          <p:nvPr/>
        </p:nvSpPr>
        <p:spPr>
          <a:xfrm>
            <a:off x="7625299" y="2184891"/>
            <a:ext cx="2659893" cy="861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6845"/>
            <a:r>
              <a:rPr lang="en-US" sz="1667" b="1" dirty="0">
                <a:solidFill>
                  <a:prstClr val="black"/>
                </a:solidFill>
                <a:latin typeface="Segoe UI"/>
              </a:rPr>
              <a:t>Team Size: </a:t>
            </a:r>
            <a:r>
              <a:rPr lang="en-US" sz="1667" dirty="0">
                <a:solidFill>
                  <a:prstClr val="black"/>
                </a:solidFill>
                <a:latin typeface="Segoe UI"/>
              </a:rPr>
              <a:t>10</a:t>
            </a:r>
            <a:r>
              <a:rPr lang="en-US" sz="1667" b="1" dirty="0">
                <a:solidFill>
                  <a:prstClr val="black"/>
                </a:solidFill>
                <a:latin typeface="Segoe UI"/>
              </a:rPr>
              <a:t> </a:t>
            </a:r>
          </a:p>
          <a:p>
            <a:pPr defTabSz="976845"/>
            <a:r>
              <a:rPr lang="en-US" sz="1667" b="1" dirty="0">
                <a:solidFill>
                  <a:prstClr val="black"/>
                </a:solidFill>
                <a:latin typeface="Segoe UI"/>
              </a:rPr>
              <a:t>Location: </a:t>
            </a:r>
            <a:r>
              <a:rPr lang="en-US" sz="1667" dirty="0">
                <a:solidFill>
                  <a:prstClr val="black"/>
                </a:solidFill>
                <a:latin typeface="Segoe UI"/>
              </a:rPr>
              <a:t>WA, CA, India</a:t>
            </a:r>
            <a:endParaRPr lang="en-US" sz="1667" b="1" dirty="0">
              <a:solidFill>
                <a:prstClr val="black"/>
              </a:solidFill>
              <a:latin typeface="Segoe UI"/>
            </a:endParaRPr>
          </a:p>
          <a:p>
            <a:pPr defTabSz="976845"/>
            <a:r>
              <a:rPr lang="en-US" sz="1667" b="1" dirty="0">
                <a:solidFill>
                  <a:prstClr val="black"/>
                </a:solidFill>
                <a:latin typeface="Segoe UI"/>
              </a:rPr>
              <a:t>Duration: </a:t>
            </a:r>
            <a:r>
              <a:rPr lang="en-US" sz="1667" dirty="0">
                <a:solidFill>
                  <a:prstClr val="black"/>
                </a:solidFill>
                <a:latin typeface="Segoe UI"/>
              </a:rPr>
              <a:t>2016 - Present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392E77-EB89-4D4D-9F34-762A2B9788B5}"/>
              </a:ext>
            </a:extLst>
          </p:cNvPr>
          <p:cNvSpPr/>
          <p:nvPr/>
        </p:nvSpPr>
        <p:spPr>
          <a:xfrm>
            <a:off x="10749643" y="6356805"/>
            <a:ext cx="798286" cy="2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6845"/>
            <a:endParaRPr lang="en-US" sz="1923">
              <a:solidFill>
                <a:prstClr val="white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71491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Customer Relationship Management</Value>
    </BusinessUnit>
    <Solutions xmlns="f0ee8362-fa7e-4bc9-ab88-7dcfb17cb19b" xsi:nil="true"/>
    <Industries xmlns="f0ee8362-fa7e-4bc9-ab88-7dcfb17cb19b">
      <Value>Financial Services</Value>
    </Industries>
    <Notes0 xmlns="f0ee8362-fa7e-4bc9-ab88-7dcfb17cb19b" xsi:nil="true"/>
    <Named_x0020_Account xmlns="f0ee8362-fa7e-4bc9-ab88-7dcfb17cb19b" xsi:nil="true"/>
    <PlatTech xmlns="f0ee8362-fa7e-4bc9-ab88-7dcfb17cb19b">
      <Value>Salesforce</Value>
      <Value>Boomi</Value>
    </PlatTech>
    <ApprovedByClient xmlns="f0ee8362-fa7e-4bc9-ab88-7dcfb17cb19b">false</ApprovedByClient>
    <ProjectCompletionDate xmlns="f0ee8362-fa7e-4bc9-ab88-7dcfb17cb19b" xsi:nil="true"/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CA6A1C99-F266-46D9-9761-61BF0EFED0A8}"/>
</file>

<file path=customXml/itemProps2.xml><?xml version="1.0" encoding="utf-8"?>
<ds:datastoreItem xmlns:ds="http://schemas.openxmlformats.org/officeDocument/2006/customXml" ds:itemID="{8C1418BF-80FB-4A3A-87CC-E9FE167FB6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BAB0F6-0925-4A34-A198-DF17CD1701D0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8e63a164-624a-427c-9dec-42519b8a70df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a343fe23-5f90-48a0-aaec-5e8a931ff273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D0A8F0F7-C529-4DBF-9270-514745A32FF1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171</Words>
  <Application>Microsoft Office PowerPoint</Application>
  <PresentationFormat>Widescreen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Segoe UI</vt:lpstr>
      <vt:lpstr>Segoe UI Light</vt:lpstr>
      <vt:lpstr>Segoe UI Semilight</vt:lpstr>
      <vt:lpstr>Custom Design</vt:lpstr>
      <vt:lpstr>Chevron Credit Union – Development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Chevron Credit Union – Development Team</dc:title>
  <dc:creator>Scot Reynolds</dc:creator>
  <cp:lastModifiedBy>Scot Reynolds</cp:lastModifiedBy>
  <cp:revision>1</cp:revision>
  <dcterms:created xsi:type="dcterms:W3CDTF">2019-08-19T18:22:50Z</dcterms:created>
  <dcterms:modified xsi:type="dcterms:W3CDTF">2019-08-19T18:24:04Z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Business Unit">
    <vt:lpwstr/>
  </property>
  <property fmtid="{D5CDD505-2E9C-101B-9397-08002B2CF9AE}" pid="10" name="Industry">
    <vt:lpwstr>50;#Financial Services|380dfaa8-d53c-462e-bba8-940c98746c25;#54;#Transportation|0ce4c5bd-9957-4b7e-b22d-e08e7b910425</vt:lpwstr>
  </property>
  <property fmtid="{D5CDD505-2E9C-101B-9397-08002B2CF9AE}" pid="11" name="Service_x0020_Offering">
    <vt:lpwstr/>
  </property>
  <property fmtid="{D5CDD505-2E9C-101B-9397-08002B2CF9AE}" pid="12" name="Business_x0020_Unit">
    <vt:lpwstr/>
  </property>
  <property fmtid="{D5CDD505-2E9C-101B-9397-08002B2CF9AE}" pid="13" name="_ExtendedDescription">
    <vt:lpwstr/>
  </property>
  <property fmtid="{D5CDD505-2E9C-101B-9397-08002B2CF9AE}" pid="14" name="Service Offering">
    <vt:lpwstr/>
  </property>
  <property fmtid="{D5CDD505-2E9C-101B-9397-08002B2CF9AE}" pid="15" name="Category">
    <vt:lpwstr>6;#Case Study|8faa0ad1-25f0-4f56-8e38-f60e20c455d6</vt:lpwstr>
  </property>
  <property fmtid="{D5CDD505-2E9C-101B-9397-08002B2CF9AE}" pid="16" name="Order">
    <vt:r8>39400</vt:r8>
  </property>
  <property fmtid="{D5CDD505-2E9C-101B-9397-08002B2CF9AE}" pid="17" name="SO">
    <vt:lpwstr>33;#</vt:lpwstr>
  </property>
  <property fmtid="{D5CDD505-2E9C-101B-9397-08002B2CF9AE}" pid="18" name="SharedWithUsers">
    <vt:lpwstr>1086;#Robyn Terrill;#308;#Teal Reed</vt:lpwstr>
  </property>
  <property fmtid="{D5CDD505-2E9C-101B-9397-08002B2CF9AE}" pid="19" name="TriggerFlowInfo">
    <vt:lpwstr/>
  </property>
</Properties>
</file>